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281" r:id="rId30"/>
    <p:sldId id="282" r:id="rId31"/>
    <p:sldId id="283" r:id="rId32"/>
    <p:sldId id="629" r:id="rId33"/>
    <p:sldId id="632"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25" r:id="rId55"/>
    <p:sldId id="607" r:id="rId56"/>
    <p:sldId id="612" r:id="rId57"/>
    <p:sldId id="608" r:id="rId58"/>
    <p:sldId id="609" r:id="rId59"/>
    <p:sldId id="610" r:id="rId60"/>
    <p:sldId id="611" r:id="rId61"/>
    <p:sldId id="537" r:id="rId62"/>
    <p:sldId id="344" r:id="rId63"/>
    <p:sldId id="262" r:id="rId64"/>
    <p:sldId id="579" r:id="rId65"/>
    <p:sldId id="263" r:id="rId6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281"/>
            <p14:sldId id="282"/>
            <p14:sldId id="283"/>
            <p14:sldId id="629"/>
            <p14:sldId id="632"/>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25"/>
          </p14:sldIdLst>
        </p14:section>
        <p14:section name="The Autograder Game" id="{8561584E-4621-402E-8F67-569F5595860F}">
          <p14:sldIdLst>
            <p14:sldId id="607"/>
            <p14:sldId id="612"/>
            <p14:sldId id="608"/>
            <p14:sldId id="609"/>
            <p14:sldId id="610"/>
            <p14:sldId id="611"/>
          </p14:sldIdLst>
        </p14:section>
        <p14:section name="Extra Slides" id="{AF8965AA-ACCA-4149-8CE2-8E576C628C13}">
          <p14:sldIdLst>
            <p14:sldId id="537"/>
            <p14:sldId id="344"/>
            <p14:sldId id="262"/>
            <p14:sldId id="579"/>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69371" autoAdjust="0"/>
  </p:normalViewPr>
  <p:slideViewPr>
    <p:cSldViewPr snapToGrid="0">
      <p:cViewPr varScale="1">
        <p:scale>
          <a:sx n="26" d="100"/>
          <a:sy n="26" d="100"/>
        </p:scale>
        <p:origin x="1224" y="36"/>
      </p:cViewPr>
      <p:guideLst/>
    </p:cSldViewPr>
  </p:slideViewPr>
  <p:notesTextViewPr>
    <p:cViewPr>
      <p:scale>
        <a:sx n="125" d="100"/>
        <a:sy n="125" d="100"/>
      </p:scale>
      <p:origin x="0" y="0"/>
    </p:cViewPr>
  </p:notesTextViewPr>
  <p:sorterViewPr>
    <p:cViewPr>
      <p:scale>
        <a:sx n="40" d="100"/>
        <a:sy n="40" d="100"/>
      </p:scale>
      <p:origin x="0" y="-128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Making a list like this, on paper, will help you make sure that you've covered all the possible cases.  Here are some equivalence classes for a </a:t>
            </a:r>
            <a:r>
              <a:rPr lang="en-US" dirty="0" err="1"/>
              <a:t>tictactoe</a:t>
            </a:r>
            <a:r>
              <a:rPr lang="en-US" dirty="0"/>
              <a:t> game</a:t>
            </a:r>
          </a:p>
          <a:p>
            <a:endParaRPr lang="en-US" dirty="0"/>
          </a:p>
          <a:p>
            <a:r>
              <a:rPr lang="en-US" dirty="0"/>
              <a:t>Many of these will lead to errors-- many people had problems with this on IP1, because the end state of the game wasn't fully specified, and students imagined what the error message should be.  This led to brittle tests, that passed locally, but failed when the </a:t>
            </a:r>
            <a:r>
              <a:rPr lang="en-US" dirty="0" err="1"/>
              <a:t>autograder</a:t>
            </a:r>
            <a:r>
              <a:rPr lang="en-US" dirty="0"/>
              <a:t> tried them on the reference implementation.</a:t>
            </a:r>
          </a:p>
        </p:txBody>
      </p:sp>
    </p:spTree>
    <p:extLst>
      <p:ext uri="{BB962C8B-B14F-4D97-AF65-F5344CB8AC3E}">
        <p14:creationId xmlns:p14="http://schemas.microsoft.com/office/powerpoint/2010/main" val="3868342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lang="en-US" dirty="0"/>
              <a:t>The </a:t>
            </a:r>
            <a:r>
              <a:rPr lang="en-US" dirty="0" err="1"/>
              <a:t>tictactoe</a:t>
            </a:r>
            <a:r>
              <a:rPr lang="en-US" dirty="0"/>
              <a:t> game was unusual in that the states didn't have well-defined boundaries.   But most problems do-- think of our income-tax example back near the beginning of the course. </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When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Specification?  Or over-specification? Discuss.</a:t>
            </a:r>
          </a:p>
        </p:txBody>
      </p:sp>
    </p:spTree>
    <p:extLst>
      <p:ext uri="{BB962C8B-B14F-4D97-AF65-F5344CB8AC3E}">
        <p14:creationId xmlns:p14="http://schemas.microsoft.com/office/powerpoint/2010/main" val="373406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(Read slide)</a:t>
            </a:r>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Worse yet, the effects of our module take place in the real world, where we probably can’t undo them.  This is all bad.</a:t>
            </a:r>
          </a:p>
          <a:p>
            <a:pPr marL="0" marR="0" lvl="0" indent="0" defTabSz="914400" eaLnBrk="1" fontAlgn="auto" latinLnBrk="0" hangingPunct="1">
              <a:lnSpc>
                <a:spcPct val="100000"/>
              </a:lnSpc>
              <a:spcBef>
                <a:spcPts val="0"/>
              </a:spcBef>
              <a:spcAft>
                <a:spcPts val="0"/>
              </a:spcAft>
              <a:buClrTx/>
              <a:buSzTx/>
              <a:buFontTx/>
              <a:buNone/>
              <a:tabLst/>
              <a:defRPr/>
            </a:pPr>
            <a:r>
              <a:rPr lang="en-US" dirty="0"/>
              <a:t>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p:txBody>
      </p:sp>
    </p:spTree>
    <p:extLst>
      <p:ext uri="{BB962C8B-B14F-4D97-AF65-F5344CB8AC3E}">
        <p14:creationId xmlns:p14="http://schemas.microsoft.com/office/powerpoint/2010/main" val="3185886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a:t>
            </a:r>
            <a:endParaRPr sz="36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dirty="0"/>
              <a:t>Another testing 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y &gt; 0 and x == 0)</a:t>
            </a:r>
          </a:p>
          <a:p>
            <a:r>
              <a:rPr dirty="0"/>
              <a:t>A strong criteria would be “path” coverage, which would say that in this case, we need to execute all combinations of the branches.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rPr dirty="0"/>
              <a:t>The next testing criterion we consider is path testing.</a:t>
            </a: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a:t>
            </a:r>
            <a:r>
              <a:rPr dirty="0"/>
              <a:t> in the presence of </a:t>
            </a:r>
            <a:r>
              <a:rPr lang="en-US" dirty="0"/>
              <a:t>things like for-</a:t>
            </a:r>
            <a:r>
              <a:rPr dirty="0"/>
              <a:t>loops, the number of paths may be infinite</a:t>
            </a:r>
            <a:r>
              <a:rPr lang="en-US" dirty="0"/>
              <a:t>.</a:t>
            </a:r>
          </a:p>
          <a:p>
            <a:pPr defTabSz="914400">
              <a:defRPr sz="1200"/>
            </a:pPr>
            <a:endParaRPr lang="en-US" dirty="0"/>
          </a:p>
          <a:p>
            <a:pPr defTabSz="914400">
              <a:defRPr sz="1200"/>
            </a:pPr>
            <a:endParaRPr dirty="0"/>
          </a:p>
          <a:p>
            <a:pPr defTabSz="914400">
              <a:defRPr sz="1200"/>
            </a:pPr>
            <a:r>
              <a:rPr dirty="0"/>
              <a:t>Discuss: How would you test the code with loops in it?</a:t>
            </a:r>
          </a:p>
          <a:p>
            <a:pPr defTabSz="914400">
              <a:defRPr sz="1200"/>
            </a:pPr>
            <a:r>
              <a:rPr lang="en-US" dirty="0"/>
              <a:t>Typical workaround:  Modify the code to keep a count of the number of times the loop has been executed, and put a limit on the number of times through the loop.   What happens if we run the loop 0 times, 1 time, 2 times?  Maybe choose a large but realistic value for the bound.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5485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141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each of these mutants in turn.  Point out: the location of the mutation; the test(s) that covered this location (in this case, just one)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the different one.</a:t>
            </a:r>
          </a:p>
        </p:txBody>
      </p:sp>
    </p:spTree>
    <p:extLst>
      <p:ext uri="{BB962C8B-B14F-4D97-AF65-F5344CB8AC3E}">
        <p14:creationId xmlns:p14="http://schemas.microsoft.com/office/powerpoint/2010/main" val="1690511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This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endParaRPr dirty="0"/>
          </a:p>
        </p:txBody>
      </p:sp>
    </p:spTree>
    <p:extLst>
      <p:ext uri="{BB962C8B-B14F-4D97-AF65-F5344CB8AC3E}">
        <p14:creationId xmlns:p14="http://schemas.microsoft.com/office/powerpoint/2010/main" val="19309315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start of the game, you have some code and some tests.  They also have some code and some tests, which are both hidden from you.</a:t>
            </a:r>
          </a:p>
        </p:txBody>
      </p:sp>
    </p:spTree>
    <p:extLst>
      <p:ext uri="{BB962C8B-B14F-4D97-AF65-F5344CB8AC3E}">
        <p14:creationId xmlns:p14="http://schemas.microsoft.com/office/powerpoint/2010/main" val="1182252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version of the game, when the opponent generates a variant, they run it against “their tests” to make sure it actually contains a bug that is detectable by their tests.  </a:t>
            </a:r>
          </a:p>
          <a:p>
            <a:endParaRPr lang="en-US" dirty="0"/>
          </a:p>
          <a:p>
            <a:r>
              <a:rPr lang="en-US" dirty="0"/>
              <a:t>Important:  in the IP1 version of the game, everyone was playing against the *same* variants.  In successive moves, you were always be playing against the same variants, and everyone in the class plays against those variants. .  That way the results are completely deterministic.</a:t>
            </a:r>
          </a:p>
        </p:txBody>
      </p:sp>
    </p:spTree>
    <p:extLst>
      <p:ext uri="{BB962C8B-B14F-4D97-AF65-F5344CB8AC3E}">
        <p14:creationId xmlns:p14="http://schemas.microsoft.com/office/powerpoint/2010/main" val="2956573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code is run against their tests, and your tests are run against each of their buggy versions.</a:t>
            </a:r>
          </a:p>
        </p:txBody>
      </p:sp>
    </p:spTree>
    <p:extLst>
      <p:ext uri="{BB962C8B-B14F-4D97-AF65-F5344CB8AC3E}">
        <p14:creationId xmlns:p14="http://schemas.microsoft.com/office/powerpoint/2010/main" val="2013370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win the game, your code must pass their tests, and your tests must reject each of their buggy variants.</a:t>
            </a:r>
          </a:p>
        </p:txBody>
      </p:sp>
    </p:spTree>
    <p:extLst>
      <p:ext uri="{BB962C8B-B14F-4D97-AF65-F5344CB8AC3E}">
        <p14:creationId xmlns:p14="http://schemas.microsoft.com/office/powerpoint/2010/main" val="2295087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 code does not pass their tests, you are in a losing position.  You need to find the bug in your code, fix it, and start again.  You might want to modify your tests so that the bug doesn’t reappear, but that’s not necessary for this version of the game.</a:t>
            </a:r>
          </a:p>
        </p:txBody>
      </p:sp>
    </p:spTree>
    <p:extLst>
      <p:ext uri="{BB962C8B-B14F-4D97-AF65-F5344CB8AC3E}">
        <p14:creationId xmlns:p14="http://schemas.microsoft.com/office/powerpoint/2010/main" val="227492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losing position is depicted here.  If your tests fail to reject one of the buggy variants, then you need to strengthen your tests to catch that variant.  </a:t>
            </a:r>
          </a:p>
        </p:txBody>
      </p:sp>
    </p:spTree>
    <p:extLst>
      <p:ext uri="{BB962C8B-B14F-4D97-AF65-F5344CB8AC3E}">
        <p14:creationId xmlns:p14="http://schemas.microsoft.com/office/powerpoint/2010/main" val="3582407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5C5962"/>
                </a:solidFill>
                <a:effectLst/>
                <a:latin typeface="Calibri" panose="020F0502020204030204" pitchFamily="34" charset="0"/>
              </a:rPr>
              <a:t>In order to run a test, we need to first ASSEMBLE it. This may include creating instances of classes/variables, setting up test data for inputs, etc.  We should always check to see that we’ve set it up correctly.  Here most of the work has already been done in the </a:t>
            </a:r>
            <a:r>
              <a:rPr lang="en-US" b="0" i="0" dirty="0" err="1">
                <a:solidFill>
                  <a:srgbClr val="5C5962"/>
                </a:solidFill>
                <a:effectLst/>
                <a:latin typeface="Calibri" panose="020F0502020204030204" pitchFamily="34" charset="0"/>
              </a:rPr>
              <a:t>beforeEach</a:t>
            </a:r>
            <a:r>
              <a:rPr lang="en-US" b="0" i="0" dirty="0">
                <a:solidFill>
                  <a:srgbClr val="5C5962"/>
                </a:solidFill>
                <a:effectLst/>
                <a:latin typeface="Calibri" panose="020F0502020204030204" pitchFamily="34" charset="0"/>
              </a:rPr>
              <a:t> block.</a:t>
            </a:r>
          </a:p>
          <a:p>
            <a:endParaRPr lang="en-US" b="0" i="0" dirty="0">
              <a:solidFill>
                <a:srgbClr val="5C5962"/>
              </a:solidFill>
              <a:effectLst/>
              <a:latin typeface="Calibri" panose="020F0502020204030204" pitchFamily="34" charset="0"/>
            </a:endParaRPr>
          </a:p>
          <a:p>
            <a:r>
              <a:rPr lang="en-US" b="0" i="0" dirty="0">
                <a:solidFill>
                  <a:srgbClr val="5C5962"/>
                </a:solidFill>
                <a:effectLst/>
                <a:latin typeface="Calibri" panose="020F0502020204030204" pitchFamily="34" charset="0"/>
              </a:rPr>
              <a:t>Then we ACT: we do the action under test.</a:t>
            </a:r>
          </a:p>
          <a:p>
            <a:endParaRPr lang="en-US" b="0" i="0" dirty="0">
              <a:solidFill>
                <a:srgbClr val="5C5962"/>
              </a:solidFill>
              <a:effectLst/>
              <a:latin typeface="Calibri" panose="020F0502020204030204" pitchFamily="34" charset="0"/>
            </a:endParaRPr>
          </a:p>
          <a:p>
            <a:r>
              <a:rPr lang="en-US" b="0" i="0" dirty="0">
                <a:solidFill>
                  <a:srgbClr val="5C5962"/>
                </a:solidFill>
                <a:effectLst/>
                <a:latin typeface="Calibri" panose="020F0502020204030204" pitchFamily="34" charset="0"/>
              </a:rPr>
              <a:t>Last, we ASSESS: we check to see that the response was acceptable.  In Jest, this is done by the </a:t>
            </a:r>
            <a:r>
              <a:rPr lang="en-US" b="1" i="0" dirty="0">
                <a:solidFill>
                  <a:srgbClr val="5C5962"/>
                </a:solidFill>
                <a:effectLst/>
                <a:latin typeface="Calibri" panose="020F0502020204030204" pitchFamily="34" charset="0"/>
              </a:rPr>
              <a:t>expect</a:t>
            </a:r>
            <a:r>
              <a:rPr lang="en-US" b="0" i="0" dirty="0">
                <a:solidFill>
                  <a:srgbClr val="5C5962"/>
                </a:solidFill>
                <a:effectLst/>
                <a:latin typeface="Calibri" panose="020F0502020204030204" pitchFamily="34" charset="0"/>
              </a:rPr>
              <a:t> function; in other testing frameworks this is called </a:t>
            </a:r>
            <a:r>
              <a:rPr lang="en-US" b="1" i="0" dirty="0">
                <a:solidFill>
                  <a:srgbClr val="5C5962"/>
                </a:solidFill>
                <a:effectLst/>
                <a:latin typeface="Calibri" panose="020F0502020204030204" pitchFamily="34" charset="0"/>
              </a:rPr>
              <a:t>assert</a:t>
            </a:r>
            <a:r>
              <a:rPr lang="en-US" b="0" i="0" dirty="0">
                <a:solidFill>
                  <a:srgbClr val="5C5962"/>
                </a:solidFill>
                <a:effectLst/>
                <a:latin typeface="Calibri" panose="020F0502020204030204" pitchFamily="34" charset="0"/>
              </a:rPr>
              <a:t>.  Note that the test uses some methods other than the one we’re testing; we’ll write tests for </a:t>
            </a:r>
            <a:r>
              <a:rPr lang="en-US" b="1" i="0" dirty="0" err="1">
                <a:solidFill>
                  <a:srgbClr val="5C5962"/>
                </a:solidFill>
                <a:effectLst/>
                <a:latin typeface="Calibri" panose="020F0502020204030204" pitchFamily="34" charset="0"/>
              </a:rPr>
              <a:t>nameToIDs</a:t>
            </a:r>
            <a:r>
              <a:rPr lang="en-US" b="0" i="0" dirty="0">
                <a:solidFill>
                  <a:srgbClr val="5C5962"/>
                </a:solidFill>
                <a:effectLst/>
                <a:latin typeface="Calibri" panose="020F0502020204030204" pitchFamily="34" charset="0"/>
              </a:rPr>
              <a:t> separately.</a:t>
            </a:r>
          </a:p>
          <a:p>
            <a:endParaRPr lang="en-US" b="0" i="0" dirty="0">
              <a:solidFill>
                <a:srgbClr val="5C5962"/>
              </a:solidFill>
              <a:effectLst/>
              <a:latin typeface="Calibri" panose="020F0502020204030204" pitchFamily="34" charset="0"/>
            </a:endParaRPr>
          </a:p>
          <a:p>
            <a:r>
              <a:rPr lang="en-US" b="0" i="0" dirty="0">
                <a:solidFill>
                  <a:srgbClr val="5C5962"/>
                </a:solidFill>
                <a:effectLst/>
                <a:latin typeface="Calibri" panose="020F0502020204030204" pitchFamily="34" charset="0"/>
              </a:rPr>
              <a:t>Another way of looking at this is that this test is not just about </a:t>
            </a:r>
            <a:r>
              <a:rPr lang="en-US" b="1" i="0" dirty="0" err="1">
                <a:solidFill>
                  <a:srgbClr val="5C5962"/>
                </a:solidFill>
                <a:effectLst/>
                <a:latin typeface="Calibri" panose="020F0502020204030204" pitchFamily="34" charset="0"/>
              </a:rPr>
              <a:t>addStudent</a:t>
            </a:r>
            <a:r>
              <a:rPr lang="en-US" b="0" i="0" dirty="0">
                <a:solidFill>
                  <a:srgbClr val="5C5962"/>
                </a:solidFill>
                <a:effectLst/>
                <a:latin typeface="Calibri" panose="020F0502020204030204" pitchFamily="34" charset="0"/>
              </a:rPr>
              <a:t>; it’s making sure that </a:t>
            </a:r>
            <a:r>
              <a:rPr lang="en-US" b="1" i="0" dirty="0" err="1">
                <a:solidFill>
                  <a:srgbClr val="5C5962"/>
                </a:solidFill>
                <a:effectLst/>
                <a:latin typeface="Calibri" panose="020F0502020204030204" pitchFamily="34" charset="0"/>
              </a:rPr>
              <a:t>addStudent</a:t>
            </a:r>
            <a:r>
              <a:rPr lang="en-US" b="0" i="0" dirty="0">
                <a:solidFill>
                  <a:srgbClr val="5C5962"/>
                </a:solidFill>
                <a:effectLst/>
                <a:latin typeface="Calibri" panose="020F0502020204030204" pitchFamily="34" charset="0"/>
              </a:rPr>
              <a:t> and </a:t>
            </a:r>
            <a:r>
              <a:rPr lang="en-US" b="1" i="0" dirty="0" err="1">
                <a:solidFill>
                  <a:srgbClr val="5C5962"/>
                </a:solidFill>
                <a:effectLst/>
                <a:latin typeface="Calibri" panose="020F0502020204030204" pitchFamily="34" charset="0"/>
              </a:rPr>
              <a:t>nameToIDs</a:t>
            </a:r>
            <a:r>
              <a:rPr lang="en-US" b="0" i="0" dirty="0">
                <a:solidFill>
                  <a:srgbClr val="5C5962"/>
                </a:solidFill>
                <a:effectLst/>
                <a:latin typeface="Calibri" panose="020F0502020204030204" pitchFamily="34" charset="0"/>
              </a:rPr>
              <a:t> cooperate (or conspire) together to produce the desired behavior.</a:t>
            </a:r>
          </a:p>
          <a:p>
            <a:endParaRPr lang="en-US" b="0" i="0" dirty="0">
              <a:solidFill>
                <a:srgbClr val="5C5962"/>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306386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23860205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endParaRPr lang="en-US" dirty="0"/>
          </a:p>
          <a:p>
            <a:pPr defTabSz="914400">
              <a:defRPr sz="1200"/>
            </a:pPr>
            <a:endParaRPr lang="en-US" dirty="0"/>
          </a:p>
          <a:p>
            <a:pPr defTabSz="914400">
              <a:defRPr sz="1200"/>
            </a:pPr>
            <a:r>
              <a:rPr lang="en-US" dirty="0"/>
              <a:t>Prof. Wand says:  I recently had a test suite that kept reporting *different* results when I ran the tests in different orders.  I eventually discovered that I was calling the wrong method for resetting one of my mocks  (you ran into these in the tests for IP1).</a:t>
            </a:r>
          </a:p>
          <a:p>
            <a:pPr defTabSz="914400">
              <a:defRPr sz="1200"/>
            </a:pPr>
            <a:endParaRPr lang="en-US" dirty="0"/>
          </a:p>
          <a:p>
            <a:pPr defTabSz="914400">
              <a:defRPr sz="1200"/>
            </a:pPr>
            <a:endParaRPr dirty="0"/>
          </a:p>
        </p:txBody>
      </p:sp>
    </p:spTree>
    <p:extLst>
      <p:ext uri="{BB962C8B-B14F-4D97-AF65-F5344CB8AC3E}">
        <p14:creationId xmlns:p14="http://schemas.microsoft.com/office/powerpoint/2010/main" val="3898468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extLst>
      <p:ext uri="{BB962C8B-B14F-4D97-AF65-F5344CB8AC3E}">
        <p14:creationId xmlns:p14="http://schemas.microsoft.com/office/powerpoint/2010/main" val="1049535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extLst>
      <p:ext uri="{BB962C8B-B14F-4D97-AF65-F5344CB8AC3E}">
        <p14:creationId xmlns:p14="http://schemas.microsoft.com/office/powerpoint/2010/main" val="2223729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rPr dirty="0"/>
              <a:t>&lt;read slide</a:t>
            </a:r>
            <a:r>
              <a:rPr lang="en-US" dirty="0"/>
              <a:t>&gt;</a:t>
            </a:r>
            <a:endParaRPr dirty="0"/>
          </a:p>
        </p:txBody>
      </p:sp>
    </p:spTree>
    <p:extLst>
      <p:ext uri="{BB962C8B-B14F-4D97-AF65-F5344CB8AC3E}">
        <p14:creationId xmlns:p14="http://schemas.microsoft.com/office/powerpoint/2010/main" val="3813178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The Beyonce rule applies here: (Point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a:p>
            <a:endParaRPr lang="en-US" dirty="0"/>
          </a:p>
          <a:p>
            <a:endParaRPr lang="en-US" dirty="0"/>
          </a:p>
        </p:txBody>
      </p:sp>
    </p:spTree>
    <p:extLst>
      <p:ext uri="{BB962C8B-B14F-4D97-AF65-F5344CB8AC3E}">
        <p14:creationId xmlns:p14="http://schemas.microsoft.com/office/powerpoint/2010/main" val="1156476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a:t>
            </a:r>
          </a:p>
        </p:txBody>
      </p:sp>
    </p:spTree>
    <p:extLst>
      <p:ext uri="{BB962C8B-B14F-4D97-AF65-F5344CB8AC3E}">
        <p14:creationId xmlns:p14="http://schemas.microsoft.com/office/powerpoint/2010/main" val="270013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a:t>
            </a:r>
          </a:p>
        </p:txBody>
      </p:sp>
    </p:spTree>
    <p:extLst>
      <p:ext uri="{BB962C8B-B14F-4D97-AF65-F5344CB8AC3E}">
        <p14:creationId xmlns:p14="http://schemas.microsoft.com/office/powerpoint/2010/main" val="4127529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sz="half" idx="1"/>
          </p:nvPr>
        </p:nvSpPr>
        <p:spPr>
          <a:xfrm>
            <a:off x="1676399" y="3651250"/>
            <a:ext cx="13680831" cy="8702676"/>
          </a:xfrm>
          <a:prstGeom prst="rect">
            <a:avLst/>
          </a:prstGeom>
        </p:spPr>
        <p:txBody>
          <a:bodyPr>
            <a:normAutofit/>
          </a:bodyPr>
          <a:lstStyle/>
          <a:p>
            <a:pPr>
              <a:lnSpc>
                <a:spcPct val="81000"/>
              </a:lnSpc>
              <a:defRPr sz="5200"/>
            </a:pPr>
            <a:r>
              <a:rPr lang="en-US" dirty="0"/>
              <a:t>Test at and near boundaries</a:t>
            </a:r>
            <a:endParaRPr sz="4800" dirty="0"/>
          </a:p>
          <a:p>
            <a:pPr marL="914400" lvl="1" indent="-457200">
              <a:lnSpc>
                <a:spcPct val="81000"/>
              </a:lnSpc>
              <a:spcBef>
                <a:spcPts val="1000"/>
              </a:spcBef>
              <a:defRPr sz="5200"/>
            </a:pPr>
            <a:r>
              <a:rPr dirty="0"/>
              <a:t>Barely legal, barely illegal inputs</a:t>
            </a:r>
            <a:endParaRPr lang="en-US" b="1" i="1" dirty="0"/>
          </a:p>
          <a:p>
            <a:pPr marL="1249679" lvl="2" indent="-685800">
              <a:lnSpc>
                <a:spcPct val="81000"/>
              </a:lnSpc>
              <a:spcBef>
                <a:spcPts val="1000"/>
              </a:spcBef>
              <a:buSzTx/>
              <a:defRPr sz="5200"/>
            </a:pPr>
            <a:r>
              <a:rPr lang="en-US" dirty="0"/>
              <a:t>&lt; vs</a:t>
            </a:r>
            <a:r>
              <a:rPr lang="en-US" i="1" dirty="0"/>
              <a:t> </a:t>
            </a:r>
            <a:r>
              <a:rPr lang="en-US" dirty="0"/>
              <a:t>&lt;= </a:t>
            </a:r>
          </a:p>
          <a:p>
            <a:pPr marL="1249679" lvl="2" indent="-685800">
              <a:lnSpc>
                <a:spcPct val="81000"/>
              </a:lnSpc>
              <a:spcBef>
                <a:spcPts val="1000"/>
              </a:spcBef>
              <a:buSzTx/>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lvl="1">
              <a:lnSpc>
                <a:spcPct val="81000"/>
              </a:lnSpc>
              <a:defRPr sz="5200"/>
            </a:pP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a:lnSpc>
                <a:spcPct val="81000"/>
              </a:lnSpc>
              <a:defRPr sz="5200"/>
            </a:pPr>
            <a:r>
              <a:rPr u="sng" dirty="0">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5674757"/>
          </a:xfrm>
          <a:prstGeom prst="rect">
            <a:avLst/>
          </a:prstGeom>
        </p:spPr>
        <p:txBody>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endParaRPr dirty="0"/>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a:t>
            </a:r>
          </a:p>
          <a:p>
            <a:pPr marL="406908" indent="-406908" defTabSz="1627632">
              <a:spcBef>
                <a:spcPts val="1700"/>
              </a:spcBef>
              <a:defRPr sz="4984"/>
            </a:pPr>
            <a:r>
              <a:rPr lang="en-US" dirty="0"/>
              <a:t>We'll discuss these in more detail in a later module.</a:t>
            </a:r>
            <a:endParaRPr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rPr dirty="0"/>
              <a:t>In this example, all branches are covered by the test</a:t>
            </a:r>
          </a:p>
          <a:p>
            <a:r>
              <a:rPr dirty="0"/>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2" name="Rectangle 1">
            <a:extLst>
              <a:ext uri="{FF2B5EF4-FFF2-40B4-BE49-F238E27FC236}">
                <a16:creationId xmlns:a16="http://schemas.microsoft.com/office/drawing/2014/main" id="{83892986-2212-E8C2-B9B2-44DCF0AE4705}"/>
              </a:ext>
            </a:extLst>
          </p:cNvPr>
          <p:cNvSpPr/>
          <p:nvPr/>
        </p:nvSpPr>
        <p:spPr>
          <a:xfrm>
            <a:off x="4236716" y="8173654"/>
            <a:ext cx="5148649" cy="2981238"/>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Rewrite this in legible 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advAuto="0"/>
      <p:bldP spid="795" grpId="0" animBg="1" advAuto="0"/>
      <p:bldP spid="796" grpId="0" animBg="1" advAuto="0"/>
      <p:bldP spid="79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rPr dirty="0"/>
              <a:t>Path Coverage is Exhaustive</a:t>
            </a:r>
          </a:p>
        </p:txBody>
      </p:sp>
      <p:sp>
        <p:nvSpPr>
          <p:cNvPr id="802" name="Content Placeholder 2"/>
          <p:cNvSpPr txBox="1">
            <a:spLocks noGrp="1"/>
          </p:cNvSpPr>
          <p:nvPr>
            <p:ph type="body" idx="1"/>
          </p:nvPr>
        </p:nvSpPr>
        <p:spPr>
          <a:prstGeom prst="rect">
            <a:avLst/>
          </a:prstGeom>
        </p:spPr>
        <p:txBody>
          <a:bodyPr/>
          <a:lstStyle/>
          <a:p>
            <a:r>
              <a:rPr dirty="0"/>
              <a:t>Sometimes a fault is only manifest on a particular path</a:t>
            </a:r>
            <a:r>
              <a:rPr lang="en-US" dirty="0"/>
              <a:t>, as we saw in the preceding example.</a:t>
            </a:r>
          </a:p>
          <a:p>
            <a:r>
              <a:rPr lang="en-US" dirty="0"/>
              <a:t>But the number of paths can be exponential in the number of branches </a:t>
            </a:r>
            <a:endParaRPr dirty="0"/>
          </a:p>
          <a:p>
            <a:r>
              <a:rPr lang="en-US" dirty="0"/>
              <a:t>Worse, </a:t>
            </a:r>
            <a:r>
              <a:rPr dirty="0"/>
              <a:t>the number of paths can be infinite</a:t>
            </a:r>
          </a:p>
          <a:p>
            <a:pPr marL="914400" lvl="1" indent="-457200">
              <a:spcBef>
                <a:spcPts val="1000"/>
              </a:spcBef>
              <a:defRPr sz="4800"/>
            </a:pPr>
            <a:r>
              <a:rPr dirty="0"/>
              <a:t>E.g., if there is a loop.</a:t>
            </a:r>
          </a:p>
          <a:p>
            <a:r>
              <a:rPr lang="en-US" dirty="0"/>
              <a:t>What to do?</a:t>
            </a:r>
            <a:endParaRPr dirty="0"/>
          </a:p>
        </p:txBody>
      </p:sp>
      <p:sp>
        <p:nvSpPr>
          <p:cNvPr id="804"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30</a:t>
            </a:fld>
            <a:endParaRPr/>
          </a:p>
        </p:txBody>
      </p:sp>
      <p:pic>
        <p:nvPicPr>
          <p:cNvPr id="803" name="Picture 4" descr="Picture 4"/>
          <p:cNvPicPr>
            <a:picLocks noChangeAspect="1"/>
          </p:cNvPicPr>
          <p:nvPr/>
        </p:nvPicPr>
        <p:blipFill>
          <a:blip r:embed="rId3"/>
          <a:stretch>
            <a:fillRect/>
          </a:stretch>
        </p:blipFill>
        <p:spPr>
          <a:xfrm>
            <a:off x="16956507" y="3000320"/>
            <a:ext cx="5498819" cy="8702676"/>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noAutofit/>
          </a:bodyPr>
          <a:lstStyle/>
          <a:p>
            <a:pPr marL="381000">
              <a:spcBef>
                <a:spcPts val="1000"/>
              </a:spcBef>
              <a:defRPr sz="4800"/>
            </a:pPr>
            <a:r>
              <a:rPr lang="en-US" sz="6600" dirty="0"/>
              <a:t>Dead code (e.g., defensive programming)</a:t>
            </a:r>
          </a:p>
          <a:p>
            <a:r>
              <a:rPr lang="en-US" sz="6600" dirty="0"/>
              <a:t>Branch coverage</a:t>
            </a:r>
          </a:p>
          <a:p>
            <a:pPr marL="914400" lvl="1" indent="-457200">
              <a:spcBef>
                <a:spcPts val="1000"/>
              </a:spcBef>
              <a:defRPr sz="4800"/>
            </a:pPr>
            <a:r>
              <a:rPr lang="en-US" sz="6600" dirty="0"/>
              <a:t>Dead Branches e.g., </a:t>
            </a:r>
            <a:r>
              <a:rPr lang="en-US" sz="6600" dirty="0">
                <a:latin typeface="Andale Mono"/>
                <a:ea typeface="Andale Mono"/>
                <a:cs typeface="Andale Mono"/>
                <a:sym typeface="Andale Mono"/>
              </a:rPr>
              <a:t>if (x &lt; 0) A; else if (x == 0) B; else if (x &gt; 0) C; else D</a:t>
            </a:r>
          </a:p>
          <a:p>
            <a:pPr marL="1478279" lvl="2" indent="-457200">
              <a:spcBef>
                <a:spcPts val="1000"/>
              </a:spcBef>
              <a:defRPr sz="4800">
                <a:latin typeface="Andale Mono"/>
                <a:ea typeface="Andale Mono"/>
                <a:cs typeface="Andale Mono"/>
                <a:sym typeface="Andale Mono"/>
              </a:defRPr>
            </a:pPr>
            <a:r>
              <a:rPr lang="en-US" sz="6600" dirty="0"/>
              <a:t>(x &gt; 0) test will always succeed</a:t>
            </a:r>
          </a:p>
          <a:p>
            <a:pPr marL="914400" lvl="1" indent="-457200">
              <a:spcBef>
                <a:spcPts val="1000"/>
              </a:spcBef>
              <a:defRPr sz="4800"/>
            </a:pPr>
            <a:r>
              <a:rPr lang="en-US" sz="6600" dirty="0"/>
              <a:t>Unreachable paths</a:t>
            </a:r>
            <a:r>
              <a:rPr sz="6600" dirty="0"/>
              <a:t>: </a:t>
            </a:r>
            <a:r>
              <a:rPr sz="6600" dirty="0">
                <a:latin typeface="Andale Mono"/>
                <a:ea typeface="Andale Mono"/>
                <a:cs typeface="Andale Mono"/>
                <a:sym typeface="Andale Mono"/>
              </a:rPr>
              <a:t>if (x) A; B; if (x) C;</a:t>
            </a:r>
            <a:r>
              <a:rPr lang="en-US" sz="6600" dirty="0">
                <a:latin typeface="Andale Mono"/>
                <a:ea typeface="Andale Mono"/>
                <a:cs typeface="Andale Mono"/>
                <a:sym typeface="Andale Mono"/>
              </a:rPr>
              <a:t> D</a:t>
            </a:r>
          </a:p>
          <a:p>
            <a:pPr marL="1478279" lvl="2" indent="-457200">
              <a:spcBef>
                <a:spcPts val="1000"/>
              </a:spcBef>
              <a:defRPr sz="4800"/>
            </a:pPr>
            <a:r>
              <a:rPr lang="en-US" sz="6600" dirty="0">
                <a:latin typeface="Andale Mono"/>
                <a:ea typeface="Andale Mono"/>
                <a:cs typeface="Andale Mono"/>
                <a:sym typeface="Andale Mono"/>
              </a:rPr>
              <a:t>A-B-D is a path in the flow graph, but will never happen because this code will always execute either A and C or neither.</a:t>
            </a:r>
            <a:endParaRPr sz="6600" dirty="0">
              <a:latin typeface="Andale Mono"/>
              <a:ea typeface="Andale Mono"/>
              <a:cs typeface="Andale Mono"/>
              <a:sym typeface="Andale Mono"/>
            </a:endParaRP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rPr/>
              <a:t>31</a:t>
            </a:fld>
            <a:endParaRPr/>
          </a:p>
        </p:txBody>
      </p:sp>
      <p:sp>
        <p:nvSpPr>
          <p:cNvPr id="2" name="Rectangle 1">
            <a:extLst>
              <a:ext uri="{FF2B5EF4-FFF2-40B4-BE49-F238E27FC236}">
                <a16:creationId xmlns:a16="http://schemas.microsoft.com/office/drawing/2014/main" id="{0F848EED-7290-8BB2-5B4B-D1BECB694825}"/>
              </a:ext>
            </a:extLst>
          </p:cNvPr>
          <p:cNvSpPr/>
          <p:nvPr/>
        </p:nvSpPr>
        <p:spPr>
          <a:xfrm>
            <a:off x="18361852" y="6208658"/>
            <a:ext cx="6022148" cy="22860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Write these examples out in Typescript</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type="body" idx="1"/>
          </p:nvPr>
        </p:nvSpPr>
        <p:spPr/>
        <p:txBody>
          <a:bodyPr>
            <a:normAutofit fontScale="92500" lnSpcReduction="20000"/>
          </a:bodyPr>
          <a:lstStyle/>
          <a:p>
            <a:r>
              <a:rPr lang="en-US" dirty="0"/>
              <a:t>Dependent conditions: </a:t>
            </a:r>
            <a:r>
              <a:rPr lang="en-US" sz="6000" dirty="0">
                <a:latin typeface="Andale Mono"/>
                <a:ea typeface="Andale Mono"/>
                <a:cs typeface="Andale Mono"/>
                <a:sym typeface="Andale Mono"/>
              </a:rPr>
              <a:t>if (E1) A; B; if (E2) C; D</a:t>
            </a:r>
          </a:p>
          <a:p>
            <a:r>
              <a:rPr lang="en-US" sz="6000" dirty="0">
                <a:latin typeface="Andale Mono"/>
                <a:ea typeface="Andale Mono"/>
                <a:cs typeface="Andale Mono"/>
                <a:sym typeface="Andale Mono"/>
              </a:rPr>
              <a:t>Looks like 4 paths:  AC AD BC BD</a:t>
            </a:r>
          </a:p>
          <a:p>
            <a:r>
              <a:rPr lang="en-US" sz="6000" dirty="0">
                <a:latin typeface="Andale Mono"/>
                <a:ea typeface="Andale Mono"/>
                <a:cs typeface="Andale Mono"/>
                <a:sym typeface="Andale Mono"/>
              </a:rPr>
              <a:t>But not all of these are feasible-- are all 4 combinations of values for E1 and E2 possible?</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Use automatic theorem-proving to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5" name="TextBox 4">
            <a:extLst>
              <a:ext uri="{FF2B5EF4-FFF2-40B4-BE49-F238E27FC236}">
                <a16:creationId xmlns:a16="http://schemas.microsoft.com/office/drawing/2014/main" id="{666F59C6-958E-40A6-DCDD-8A8EE5957480}"/>
              </a:ext>
            </a:extLst>
          </p:cNvPr>
          <p:cNvSpPr txBox="1"/>
          <p:nvPr/>
        </p:nvSpPr>
        <p:spPr>
          <a:xfrm>
            <a:off x="6932544" y="11702996"/>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https://cacm.acm.org/magazines/2011/7/109893-a-decade-of-software-model-checking-with-slam/fulltext</a:t>
            </a:r>
          </a:p>
        </p:txBody>
      </p:sp>
    </p:spTree>
    <p:extLst>
      <p:ext uri="{BB962C8B-B14F-4D97-AF65-F5344CB8AC3E}">
        <p14:creationId xmlns:p14="http://schemas.microsoft.com/office/powerpoint/2010/main" val="368623155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2" name="Rectangle: Top Corners Rounded 1">
            <a:extLst>
              <a:ext uri="{FF2B5EF4-FFF2-40B4-BE49-F238E27FC236}">
                <a16:creationId xmlns:a16="http://schemas.microsoft.com/office/drawing/2014/main" id="{51BF68EE-56FA-EC19-D97A-BFADB0388602}"/>
              </a:ext>
            </a:extLst>
          </p:cNvPr>
          <p:cNvSpPr/>
          <p:nvPr/>
        </p:nvSpPr>
        <p:spPr>
          <a:xfrm>
            <a:off x="17998028" y="5078352"/>
            <a:ext cx="5872480" cy="2214880"/>
          </a:xfrm>
          <a:prstGeom prst="round2Same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Need to be more specific here.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fail</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make the mutant fail</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lang="en-US" dirty="0"/>
              <a:t>Now that you have come to</a:t>
            </a:r>
            <a:r>
              <a:rPr dirty="0"/>
              <a:t>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420780973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55</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6" name="TextBox 25">
            <a:extLst>
              <a:ext uri="{FF2B5EF4-FFF2-40B4-BE49-F238E27FC236}">
                <a16:creationId xmlns:a16="http://schemas.microsoft.com/office/drawing/2014/main" id="{634671DE-782D-9671-8922-CDCF85B2DCD8}"/>
              </a:ext>
            </a:extLst>
          </p:cNvPr>
          <p:cNvSpPr txBox="1"/>
          <p:nvPr/>
        </p:nvSpPr>
        <p:spPr>
          <a:xfrm>
            <a:off x="812800" y="6992906"/>
            <a:ext cx="2984992" cy="220722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passes your tests</a:t>
            </a:r>
          </a:p>
        </p:txBody>
      </p:sp>
      <p:sp>
        <p:nvSpPr>
          <p:cNvPr id="27" name="TextBox 26">
            <a:extLst>
              <a:ext uri="{FF2B5EF4-FFF2-40B4-BE49-F238E27FC236}">
                <a16:creationId xmlns:a16="http://schemas.microsoft.com/office/drawing/2014/main" id="{0A6B5C6A-643D-E225-2C03-A59B08141998}"/>
              </a:ext>
            </a:extLst>
          </p:cNvPr>
          <p:cNvSpPr txBox="1"/>
          <p:nvPr/>
        </p:nvSpPr>
        <p:spPr>
          <a:xfrm>
            <a:off x="18934861" y="73462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have a reference implementation, which is hidden </a:t>
            </a:r>
          </a:p>
        </p:txBody>
      </p:sp>
      <p:sp>
        <p:nvSpPr>
          <p:cNvPr id="29" name="TextBox 28">
            <a:extLst>
              <a:ext uri="{FF2B5EF4-FFF2-40B4-BE49-F238E27FC236}">
                <a16:creationId xmlns:a16="http://schemas.microsoft.com/office/drawing/2014/main" id="{DA60A404-02B7-9D9C-42A7-5FAB1D2D0ED6}"/>
              </a:ext>
            </a:extLst>
          </p:cNvPr>
          <p:cNvSpPr txBox="1"/>
          <p:nvPr/>
        </p:nvSpPr>
        <p:spPr>
          <a:xfrm>
            <a:off x="11700891" y="745653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also have some tests (also hidden)</a:t>
            </a:r>
          </a:p>
        </p:txBody>
      </p:sp>
      <p:sp>
        <p:nvSpPr>
          <p:cNvPr id="30" name="TextBox 29">
            <a:extLst>
              <a:ext uri="{FF2B5EF4-FFF2-40B4-BE49-F238E27FC236}">
                <a16:creationId xmlns:a16="http://schemas.microsoft.com/office/drawing/2014/main" id="{81BD5F06-5404-C8D3-42B5-E4D9A720C227}"/>
              </a:ext>
            </a:extLst>
          </p:cNvPr>
          <p:cNvSpPr txBox="1"/>
          <p:nvPr/>
        </p:nvSpPr>
        <p:spPr>
          <a:xfrm>
            <a:off x="14910143" y="1051265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Their code passes their tests</a:t>
            </a:r>
          </a:p>
        </p:txBody>
      </p:sp>
    </p:spTree>
    <p:extLst>
      <p:ext uri="{BB962C8B-B14F-4D97-AF65-F5344CB8AC3E}">
        <p14:creationId xmlns:p14="http://schemas.microsoft.com/office/powerpoint/2010/main" val="28424470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56</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TextBox 8">
            <a:extLst>
              <a:ext uri="{FF2B5EF4-FFF2-40B4-BE49-F238E27FC236}">
                <a16:creationId xmlns:a16="http://schemas.microsoft.com/office/drawing/2014/main" id="{3418F011-DFFC-4C4B-D25B-AC051D51C2B8}"/>
              </a:ext>
            </a:extLst>
          </p:cNvPr>
          <p:cNvSpPr txBox="1"/>
          <p:nvPr/>
        </p:nvSpPr>
        <p:spPr>
          <a:xfrm>
            <a:off x="19669891" y="68636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generate some number of variants of their code, which contain bugs. </a:t>
            </a:r>
          </a:p>
        </p:txBody>
      </p:sp>
      <p:sp>
        <p:nvSpPr>
          <p:cNvPr id="20" name="TextBox 19">
            <a:extLst>
              <a:ext uri="{FF2B5EF4-FFF2-40B4-BE49-F238E27FC236}">
                <a16:creationId xmlns:a16="http://schemas.microsoft.com/office/drawing/2014/main" id="{FE097916-7483-969B-6366-DEC2A2859620}"/>
              </a:ext>
            </a:extLst>
          </p:cNvPr>
          <p:cNvSpPr txBox="1"/>
          <p:nvPr/>
        </p:nvSpPr>
        <p:spPr>
          <a:xfrm>
            <a:off x="19655707" y="1014096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These variants are sometimes called “mutants”</a:t>
            </a:r>
          </a:p>
        </p:txBody>
      </p:sp>
    </p:spTree>
    <p:extLst>
      <p:ext uri="{BB962C8B-B14F-4D97-AF65-F5344CB8AC3E}">
        <p14:creationId xmlns:p14="http://schemas.microsoft.com/office/powerpoint/2010/main" val="265226513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57</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7" name="TextBox 26">
            <a:extLst>
              <a:ext uri="{FF2B5EF4-FFF2-40B4-BE49-F238E27FC236}">
                <a16:creationId xmlns:a16="http://schemas.microsoft.com/office/drawing/2014/main" id="{5ADD56C1-0FAC-44AF-28DC-96B9374D136C}"/>
              </a:ext>
            </a:extLst>
          </p:cNvPr>
          <p:cNvSpPr txBox="1"/>
          <p:nvPr/>
        </p:nvSpPr>
        <p:spPr>
          <a:xfrm>
            <a:off x="19669891" y="6863692"/>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is run against their tests, and your tests are run against their buggy mutants</a:t>
            </a:r>
          </a:p>
        </p:txBody>
      </p:sp>
    </p:spTree>
    <p:extLst>
      <p:ext uri="{BB962C8B-B14F-4D97-AF65-F5344CB8AC3E}">
        <p14:creationId xmlns:p14="http://schemas.microsoft.com/office/powerpoint/2010/main" val="179602564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4119" y="1119564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Your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58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317992FB-8EA2-90F0-561C-ECCBF8124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10915486"/>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spTree>
    <p:extLst>
      <p:ext uri="{BB962C8B-B14F-4D97-AF65-F5344CB8AC3E}">
        <p14:creationId xmlns:p14="http://schemas.microsoft.com/office/powerpoint/2010/main" val="1215711037"/>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59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7981180" y="542583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2914" y="4282820"/>
            <a:ext cx="879524" cy="1100332"/>
          </a:xfrm>
          <a:prstGeom prst="rect">
            <a:avLst/>
          </a:prstGeom>
        </p:spPr>
      </p:pic>
      <p:sp>
        <p:nvSpPr>
          <p:cNvPr id="28" name="TextBox 27">
            <a:extLst>
              <a:ext uri="{FF2B5EF4-FFF2-40B4-BE49-F238E27FC236}">
                <a16:creationId xmlns:a16="http://schemas.microsoft.com/office/drawing/2014/main" id="{E62F8099-D817-E700-B5A7-30492A424189}"/>
              </a:ext>
            </a:extLst>
          </p:cNvPr>
          <p:cNvSpPr txBox="1"/>
          <p:nvPr/>
        </p:nvSpPr>
        <p:spPr>
          <a:xfrm>
            <a:off x="8996429" y="6658970"/>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Their tests have uncovered a bug in your code!</a:t>
            </a:r>
          </a:p>
          <a:p>
            <a:pPr algn="l"/>
            <a:endParaRPr lang="en-US" sz="4000" dirty="0">
              <a:solidFill>
                <a:schemeClr val="tx1"/>
              </a:solidFill>
              <a:latin typeface="Comic Sans MS" panose="030F0702030302020204" pitchFamily="66" charset="0"/>
            </a:endParaRPr>
          </a:p>
          <a:p>
            <a:pPr algn="l"/>
            <a:r>
              <a:rPr lang="en-US" sz="4000" dirty="0">
                <a:solidFill>
                  <a:schemeClr val="tx1"/>
                </a:solidFill>
                <a:latin typeface="Comic Sans MS" panose="030F0702030302020204" pitchFamily="66" charset="0"/>
              </a:rPr>
              <a:t>Remedy: find the bug and fix it.</a:t>
            </a:r>
          </a:p>
        </p:txBody>
      </p:sp>
    </p:spTree>
    <p:extLst>
      <p:ext uri="{BB962C8B-B14F-4D97-AF65-F5344CB8AC3E}">
        <p14:creationId xmlns:p14="http://schemas.microsoft.com/office/powerpoint/2010/main" val="32422781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60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alpha val="1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alphaModFix amt="13000"/>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sp>
        <p:nvSpPr>
          <p:cNvPr id="28" name="Arrow: Left-Right 27">
            <a:extLst>
              <a:ext uri="{FF2B5EF4-FFF2-40B4-BE49-F238E27FC236}">
                <a16:creationId xmlns:a16="http://schemas.microsoft.com/office/drawing/2014/main" id="{2E3FBDC9-443E-8EE6-C86C-6FF28A1BA736}"/>
              </a:ext>
            </a:extLst>
          </p:cNvPr>
          <p:cNvSpPr/>
          <p:nvPr/>
        </p:nvSpPr>
        <p:spPr>
          <a:xfrm>
            <a:off x="8207953" y="9834858"/>
            <a:ext cx="428884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32" name="Picture 31">
            <a:extLst>
              <a:ext uri="{FF2B5EF4-FFF2-40B4-BE49-F238E27FC236}">
                <a16:creationId xmlns:a16="http://schemas.microsoft.com/office/drawing/2014/main" id="{1D8610EF-132E-7736-E24F-70DD13C52755}"/>
              </a:ext>
            </a:extLst>
          </p:cNvPr>
          <p:cNvPicPr>
            <a:picLocks noChangeAspect="1"/>
          </p:cNvPicPr>
          <p:nvPr/>
        </p:nvPicPr>
        <p:blipFill>
          <a:blip r:embed="rId3"/>
          <a:stretch>
            <a:fillRect/>
          </a:stretch>
        </p:blipFill>
        <p:spPr>
          <a:xfrm>
            <a:off x="9899165" y="8803225"/>
            <a:ext cx="1277070" cy="1240646"/>
          </a:xfrm>
          <a:prstGeom prst="rect">
            <a:avLst/>
          </a:prstGeom>
        </p:spPr>
      </p:pic>
      <p:sp>
        <p:nvSpPr>
          <p:cNvPr id="33" name="TextBox 32">
            <a:extLst>
              <a:ext uri="{FF2B5EF4-FFF2-40B4-BE49-F238E27FC236}">
                <a16:creationId xmlns:a16="http://schemas.microsoft.com/office/drawing/2014/main" id="{EFEDF4CD-9011-C8E7-6F77-ACB217D3EB81}"/>
              </a:ext>
            </a:extLst>
          </p:cNvPr>
          <p:cNvSpPr txBox="1"/>
          <p:nvPr/>
        </p:nvSpPr>
        <p:spPr>
          <a:xfrm>
            <a:off x="13222727" y="10826738"/>
            <a:ext cx="9724146"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Your tests have accepted a variant that should have been rejected.</a:t>
            </a:r>
          </a:p>
        </p:txBody>
      </p:sp>
      <p:sp>
        <p:nvSpPr>
          <p:cNvPr id="34" name="Freeform: Shape 33">
            <a:extLst>
              <a:ext uri="{FF2B5EF4-FFF2-40B4-BE49-F238E27FC236}">
                <a16:creationId xmlns:a16="http://schemas.microsoft.com/office/drawing/2014/main" id="{82B2093E-0FA6-2AB4-0991-0246D6B01723}"/>
              </a:ext>
            </a:extLst>
          </p:cNvPr>
          <p:cNvSpPr/>
          <p:nvPr/>
        </p:nvSpPr>
        <p:spPr>
          <a:xfrm>
            <a:off x="10014898" y="10559019"/>
            <a:ext cx="3193100" cy="2153526"/>
          </a:xfrm>
          <a:custGeom>
            <a:avLst/>
            <a:gdLst>
              <a:gd name="connsiteX0" fmla="*/ 1551520 w 1551520"/>
              <a:gd name="connsiteY0" fmla="*/ 508000 h 869872"/>
              <a:gd name="connsiteX1" fmla="*/ 205320 w 1551520"/>
              <a:gd name="connsiteY1" fmla="*/ 850900 h 869872"/>
              <a:gd name="connsiteX2" fmla="*/ 27520 w 1551520"/>
              <a:gd name="connsiteY2" fmla="*/ 0 h 869872"/>
            </a:gdLst>
            <a:ahLst/>
            <a:cxnLst>
              <a:cxn ang="0">
                <a:pos x="connsiteX0" y="connsiteY0"/>
              </a:cxn>
              <a:cxn ang="0">
                <a:pos x="connsiteX1" y="connsiteY1"/>
              </a:cxn>
              <a:cxn ang="0">
                <a:pos x="connsiteX2" y="connsiteY2"/>
              </a:cxn>
            </a:cxnLst>
            <a:rect l="l" t="t" r="r" b="b"/>
            <a:pathLst>
              <a:path w="1551520" h="869872">
                <a:moveTo>
                  <a:pt x="1551520" y="508000"/>
                </a:moveTo>
                <a:cubicBezTo>
                  <a:pt x="1005420" y="721783"/>
                  <a:pt x="459320" y="935567"/>
                  <a:pt x="205320" y="850900"/>
                </a:cubicBezTo>
                <a:cubicBezTo>
                  <a:pt x="-48680" y="766233"/>
                  <a:pt x="-10580" y="383116"/>
                  <a:pt x="27520" y="0"/>
                </a:cubicBezTo>
              </a:path>
            </a:pathLst>
          </a:custGeom>
          <a:noFill/>
          <a:ln w="381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9953859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Most tests are in AAA form: Assemble/Act/Assess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61</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grpSp>
        <p:nvGrpSpPr>
          <p:cNvPr id="5" name="Group 4">
            <a:extLst>
              <a:ext uri="{FF2B5EF4-FFF2-40B4-BE49-F238E27FC236}">
                <a16:creationId xmlns:a16="http://schemas.microsoft.com/office/drawing/2014/main" id="{F5959477-A065-961F-BE2A-ACAD7247E7E6}"/>
              </a:ext>
            </a:extLst>
          </p:cNvPr>
          <p:cNvGrpSpPr/>
          <p:nvPr/>
        </p:nvGrpSpPr>
        <p:grpSpPr>
          <a:xfrm>
            <a:off x="16320305" y="3658183"/>
            <a:ext cx="7893018" cy="2570042"/>
            <a:chOff x="8160152" y="1829091"/>
            <a:chExt cx="3946509" cy="1285021"/>
          </a:xfrm>
        </p:grpSpPr>
        <p:sp>
          <p:nvSpPr>
            <p:cNvPr id="7" name="AutoShape 9">
              <a:extLst>
                <a:ext uri="{FF2B5EF4-FFF2-40B4-BE49-F238E27FC236}">
                  <a16:creationId xmlns:a16="http://schemas.microsoft.com/office/drawing/2014/main" id="{D1E4E3A6-C3A3-9064-05E6-6AE905D017BD}"/>
                </a:ext>
              </a:extLst>
            </p:cNvPr>
            <p:cNvSpPr>
              <a:spLocks/>
            </p:cNvSpPr>
            <p:nvPr/>
          </p:nvSpPr>
          <p:spPr bwMode="auto">
            <a:xfrm>
              <a:off x="8610600" y="1829091"/>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64292" tIns="64292" rIns="64292" bIns="64292"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4800"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Assemble (and check that you’ve assembled it correctly)</a:t>
              </a:r>
            </a:p>
          </p:txBody>
        </p:sp>
        <p:cxnSp>
          <p:nvCxnSpPr>
            <p:cNvPr id="8" name="Straight Arrow Connector 7">
              <a:extLst>
                <a:ext uri="{FF2B5EF4-FFF2-40B4-BE49-F238E27FC236}">
                  <a16:creationId xmlns:a16="http://schemas.microsoft.com/office/drawing/2014/main" id="{2144D370-78A6-602B-5412-FCA77A623A1C}"/>
                </a:ext>
              </a:extLst>
            </p:cNvPr>
            <p:cNvCxnSpPr>
              <a:cxnSpLocks/>
              <a:stCxn id="7" idx="1"/>
            </p:cNvCxnSpPr>
            <p:nvPr/>
          </p:nvCxnSpPr>
          <p:spPr>
            <a:xfrm flipH="1">
              <a:off x="8160152" y="2471602"/>
              <a:ext cx="450448" cy="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7F9924B-2744-4F42-DE9F-FC055605EFBC}"/>
              </a:ext>
            </a:extLst>
          </p:cNvPr>
          <p:cNvGrpSpPr/>
          <p:nvPr/>
        </p:nvGrpSpPr>
        <p:grpSpPr>
          <a:xfrm>
            <a:off x="16320305" y="5222851"/>
            <a:ext cx="7893018" cy="2570042"/>
            <a:chOff x="8160152" y="1829091"/>
            <a:chExt cx="3946509" cy="1285021"/>
          </a:xfrm>
        </p:grpSpPr>
        <p:sp>
          <p:nvSpPr>
            <p:cNvPr id="11" name="AutoShape 9">
              <a:extLst>
                <a:ext uri="{FF2B5EF4-FFF2-40B4-BE49-F238E27FC236}">
                  <a16:creationId xmlns:a16="http://schemas.microsoft.com/office/drawing/2014/main" id="{F02E72E6-0DE8-E9B9-86AC-7CEFBA2B1A7B}"/>
                </a:ext>
              </a:extLst>
            </p:cNvPr>
            <p:cNvSpPr>
              <a:spLocks/>
            </p:cNvSpPr>
            <p:nvPr/>
          </p:nvSpPr>
          <p:spPr bwMode="auto">
            <a:xfrm>
              <a:off x="8610600" y="1829091"/>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64292" tIns="64292" rIns="64292" bIns="64292"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4800"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Act (do the action that you are trying to test)</a:t>
              </a:r>
            </a:p>
          </p:txBody>
        </p:sp>
        <p:cxnSp>
          <p:nvCxnSpPr>
            <p:cNvPr id="12" name="Straight Arrow Connector 11">
              <a:extLst>
                <a:ext uri="{FF2B5EF4-FFF2-40B4-BE49-F238E27FC236}">
                  <a16:creationId xmlns:a16="http://schemas.microsoft.com/office/drawing/2014/main" id="{5B1DA83D-5974-C8EF-75EF-9E15C2BA56CA}"/>
                </a:ext>
              </a:extLst>
            </p:cNvPr>
            <p:cNvCxnSpPr>
              <a:cxnSpLocks/>
              <a:stCxn id="11" idx="1"/>
            </p:cNvCxnSpPr>
            <p:nvPr/>
          </p:nvCxnSpPr>
          <p:spPr>
            <a:xfrm flipH="1">
              <a:off x="8160152" y="2471602"/>
              <a:ext cx="450448" cy="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CCE97896-BB2B-8BDF-55B8-6DDCD8FD4ED2}"/>
              </a:ext>
            </a:extLst>
          </p:cNvPr>
          <p:cNvGrpSpPr/>
          <p:nvPr/>
        </p:nvGrpSpPr>
        <p:grpSpPr>
          <a:xfrm>
            <a:off x="16320305" y="7150381"/>
            <a:ext cx="7893018" cy="2570042"/>
            <a:chOff x="8160152" y="1829091"/>
            <a:chExt cx="3946509" cy="1285021"/>
          </a:xfrm>
        </p:grpSpPr>
        <p:sp>
          <p:nvSpPr>
            <p:cNvPr id="14" name="AutoShape 9">
              <a:extLst>
                <a:ext uri="{FF2B5EF4-FFF2-40B4-BE49-F238E27FC236}">
                  <a16:creationId xmlns:a16="http://schemas.microsoft.com/office/drawing/2014/main" id="{2E149B25-ADBD-5A96-51F0-80D5E46F3208}"/>
                </a:ext>
              </a:extLst>
            </p:cNvPr>
            <p:cNvSpPr>
              <a:spLocks/>
            </p:cNvSpPr>
            <p:nvPr/>
          </p:nvSpPr>
          <p:spPr bwMode="auto">
            <a:xfrm>
              <a:off x="8610600" y="1829091"/>
              <a:ext cx="3496061" cy="1285021"/>
            </a:xfrm>
            <a:prstGeom prst="roundRect">
              <a:avLst>
                <a:gd name="adj" fmla="val 16667"/>
              </a:avLst>
            </a:prstGeom>
            <a:solidFill>
              <a:srgbClr val="00B050"/>
            </a:solidFill>
            <a:ln w="9525" cap="flat" cmpd="sng">
              <a:solidFill>
                <a:srgbClr val="C70000"/>
              </a:solidFill>
              <a:prstDash val="solid"/>
              <a:round/>
              <a:headEnd type="none" w="med" len="med"/>
              <a:tailEnd type="triangle" w="med" len="med"/>
            </a:ln>
            <a:effectLst>
              <a:outerShdw blurRad="38100" dist="23000" dir="5400000" algn="ctr" rotWithShape="0">
                <a:srgbClr val="000000">
                  <a:alpha val="34999"/>
                </a:srgbClr>
              </a:outerShdw>
            </a:effectLst>
          </p:spPr>
          <p:txBody>
            <a:bodyPr lIns="64292" tIns="64292" rIns="64292" bIns="64292" anchor="ctr"/>
            <a:lstStyle>
              <a:lvl1pPr defTabSz="457200">
                <a:defRPr sz="3600">
                  <a:solidFill>
                    <a:srgbClr val="000000"/>
                  </a:solidFill>
                  <a:latin typeface="Helvetica Neue Light" charset="0"/>
                  <a:ea typeface="Helvetica Neue Light" charset="0"/>
                  <a:cs typeface="Helvetica Neue Light" charset="0"/>
                  <a:sym typeface="Helvetica Neue Light" charset="0"/>
                </a:defRPr>
              </a:lvl1pPr>
              <a:lvl2pPr defTabSz="457200">
                <a:defRPr sz="3600">
                  <a:solidFill>
                    <a:srgbClr val="000000"/>
                  </a:solidFill>
                  <a:latin typeface="Helvetica Neue Light" charset="0"/>
                  <a:ea typeface="Helvetica Neue Light" charset="0"/>
                  <a:cs typeface="Helvetica Neue Light" charset="0"/>
                  <a:sym typeface="Helvetica Neue Light" charset="0"/>
                </a:defRPr>
              </a:lvl2pPr>
              <a:lvl3pPr defTabSz="457200">
                <a:defRPr sz="3600">
                  <a:solidFill>
                    <a:srgbClr val="000000"/>
                  </a:solidFill>
                  <a:latin typeface="Helvetica Neue Light" charset="0"/>
                  <a:ea typeface="Helvetica Neue Light" charset="0"/>
                  <a:cs typeface="Helvetica Neue Light" charset="0"/>
                  <a:sym typeface="Helvetica Neue Light" charset="0"/>
                </a:defRPr>
              </a:lvl3pPr>
              <a:lvl4pPr defTabSz="457200">
                <a:defRPr sz="3600">
                  <a:solidFill>
                    <a:srgbClr val="000000"/>
                  </a:solidFill>
                  <a:latin typeface="Helvetica Neue Light" charset="0"/>
                  <a:ea typeface="Helvetica Neue Light" charset="0"/>
                  <a:cs typeface="Helvetica Neue Light" charset="0"/>
                  <a:sym typeface="Helvetica Neue Light" charset="0"/>
                </a:defRPr>
              </a:lvl4pPr>
              <a:lvl5pPr defTabSz="457200">
                <a:defRPr sz="3600">
                  <a:solidFill>
                    <a:srgbClr val="000000"/>
                  </a:solidFill>
                  <a:latin typeface="Helvetica Neue Light" charset="0"/>
                  <a:ea typeface="Helvetica Neue Light" charset="0"/>
                  <a:cs typeface="Helvetica Neue Light" charset="0"/>
                  <a:sym typeface="Helvetica Neue Light" charset="0"/>
                </a:defRPr>
              </a:lvl5pPr>
              <a:lvl6pPr marL="4572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6pPr>
              <a:lvl7pPr marL="9144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7pPr>
              <a:lvl8pPr marL="13716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8pPr>
              <a:lvl9pPr marL="1828800" algn="ctr" defTabSz="457200" fontAlgn="base" hangingPunct="0">
                <a:spcBef>
                  <a:spcPct val="0"/>
                </a:spcBef>
                <a:spcAft>
                  <a:spcPct val="0"/>
                </a:spcAft>
                <a:defRPr sz="3600">
                  <a:solidFill>
                    <a:srgbClr val="000000"/>
                  </a:solidFill>
                  <a:latin typeface="Helvetica Neue Light" charset="0"/>
                  <a:ea typeface="Helvetica Neue Light" charset="0"/>
                  <a:cs typeface="Helvetica Neue Light" charset="0"/>
                  <a:sym typeface="Helvetica Neue Light" charset="0"/>
                </a:defRPr>
              </a:lvl9pPr>
            </a:lstStyle>
            <a:p>
              <a:r>
                <a:rPr lang="en-US" altLang="en-US" sz="4800" dirty="0">
                  <a:solidFill>
                    <a:srgbClr val="FFFFFF"/>
                  </a:solidFill>
                  <a:latin typeface="Calibri" panose="020F0502020204030204" pitchFamily="34" charset="0"/>
                  <a:ea typeface="Helvetica" panose="020B0604020202020204" pitchFamily="34" charset="0"/>
                  <a:cs typeface="Calibri" panose="020F0502020204030204" pitchFamily="34" charset="0"/>
                  <a:sym typeface="Helvetica" panose="020B0604020202020204" pitchFamily="34" charset="0"/>
                </a:rPr>
                <a:t>Assess: check to see that the response is correct</a:t>
              </a:r>
            </a:p>
          </p:txBody>
        </p:sp>
        <p:cxnSp>
          <p:nvCxnSpPr>
            <p:cNvPr id="15" name="Straight Arrow Connector 14">
              <a:extLst>
                <a:ext uri="{FF2B5EF4-FFF2-40B4-BE49-F238E27FC236}">
                  <a16:creationId xmlns:a16="http://schemas.microsoft.com/office/drawing/2014/main" id="{8DCA52EF-4CDA-F5BA-57EF-4FDF9CB2B133}"/>
                </a:ext>
              </a:extLst>
            </p:cNvPr>
            <p:cNvCxnSpPr>
              <a:cxnSpLocks/>
              <a:stCxn id="14" idx="1"/>
            </p:cNvCxnSpPr>
            <p:nvPr/>
          </p:nvCxnSpPr>
          <p:spPr>
            <a:xfrm flipH="1">
              <a:off x="8160152" y="2471602"/>
              <a:ext cx="450448" cy="0"/>
            </a:xfrm>
            <a:prstGeom prst="straightConnector1">
              <a:avLst/>
            </a:prstGeom>
            <a:ln w="1270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35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rPr lang="en-US" dirty="0"/>
              <a:t>A good test is self-contained</a:t>
            </a:r>
            <a:endParaRPr dirty="0"/>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rPr dirty="0"/>
              <a:t>Contain all information necessary to set up, execute, and tear down environment</a:t>
            </a:r>
          </a:p>
          <a:p>
            <a:r>
              <a:rPr dirty="0"/>
              <a:t>Leaves no trace of its execution</a:t>
            </a:r>
            <a:endParaRPr lang="en-US" dirty="0"/>
          </a:p>
          <a:p>
            <a:r>
              <a:rPr lang="en-US" dirty="0"/>
              <a:t>So it doesn’t matter in what order your tests run.</a:t>
            </a:r>
            <a:endParaRPr dirty="0"/>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62</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 name="Rectangle 1">
            <a:extLst>
              <a:ext uri="{FF2B5EF4-FFF2-40B4-BE49-F238E27FC236}">
                <a16:creationId xmlns:a16="http://schemas.microsoft.com/office/drawing/2014/main" id="{3D2D2FA1-6939-D455-F745-AC5C2DE34B6C}"/>
              </a:ext>
            </a:extLst>
          </p:cNvPr>
          <p:cNvSpPr/>
          <p:nvPr/>
        </p:nvSpPr>
        <p:spPr>
          <a:xfrm>
            <a:off x="18028271" y="4252826"/>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Jargon word: “hermetic”</a:t>
            </a:r>
          </a:p>
        </p:txBody>
      </p:sp>
      <p:sp>
        <p:nvSpPr>
          <p:cNvPr id="4" name="TextBox 3">
            <a:extLst>
              <a:ext uri="{FF2B5EF4-FFF2-40B4-BE49-F238E27FC236}">
                <a16:creationId xmlns:a16="http://schemas.microsoft.com/office/drawing/2014/main" id="{AEDBFA3E-2567-AA3B-BF09-E1CB0FC790CC}"/>
              </a:ext>
            </a:extLst>
          </p:cNvPr>
          <p:cNvSpPr txBox="1"/>
          <p:nvPr/>
        </p:nvSpPr>
        <p:spPr>
          <a:xfrm>
            <a:off x="2026463" y="7351658"/>
            <a:ext cx="1860615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HERMETIC</a:t>
            </a:r>
          </a:p>
          <a:p>
            <a:r>
              <a:rPr lang="en-US" dirty="0">
                <a:solidFill>
                  <a:srgbClr val="008000"/>
                </a:solidFill>
                <a:latin typeface="Consolas" panose="020B0609020204030204" pitchFamily="49" charset="0"/>
              </a:rPr>
              <a:t>// </a:t>
            </a:r>
            <a:r>
              <a:rPr lang="en-US" b="0" dirty="0">
                <a:solidFill>
                  <a:srgbClr val="008000"/>
                </a:solidFill>
                <a:effectLst/>
                <a:latin typeface="Consolas" panose="020B0609020204030204" pitchFamily="49" charset="0"/>
              </a:rPr>
              <a:t>assumes starting ID of 4, leaves an extra Avery in the application</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'Create student'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an 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createdStudent</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addStudent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createdStudent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studentID</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toBeGreaterThan</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Rectangle 2">
            <a:extLst>
              <a:ext uri="{FF2B5EF4-FFF2-40B4-BE49-F238E27FC236}">
                <a16:creationId xmlns:a16="http://schemas.microsoft.com/office/drawing/2014/main" id="{275510CC-54A8-1AEA-FBBB-7350B737865E}"/>
              </a:ext>
            </a:extLst>
          </p:cNvPr>
          <p:cNvSpPr/>
          <p:nvPr/>
        </p:nvSpPr>
        <p:spPr>
          <a:xfrm>
            <a:off x="13086080" y="269514"/>
            <a:ext cx="10578837" cy="2418122"/>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solidFill>
                  <a:schemeClr val="tx1"/>
                </a:solidFill>
                <a:latin typeface="Ink Free" panose="03080402000500000000" pitchFamily="66" charset="0"/>
              </a:rPr>
              <a:t>Ehh</a:t>
            </a:r>
            <a:r>
              <a:rPr lang="en-US" sz="4400" b="1" dirty="0">
                <a:solidFill>
                  <a:schemeClr val="tx1"/>
                </a:solidFill>
                <a:latin typeface="Ink Free" panose="03080402000500000000" pitchFamily="66" charset="0"/>
              </a:rPr>
              <a:t>, what about </a:t>
            </a:r>
            <a:r>
              <a:rPr lang="en-US" sz="4400" b="1" dirty="0" err="1">
                <a:solidFill>
                  <a:schemeClr val="tx1"/>
                </a:solidFill>
                <a:latin typeface="Ink Free" panose="03080402000500000000" pitchFamily="66" charset="0"/>
              </a:rPr>
              <a:t>beforeEach</a:t>
            </a:r>
            <a:r>
              <a:rPr lang="en-US" sz="4400" b="1" dirty="0">
                <a:solidFill>
                  <a:schemeClr val="tx1"/>
                </a:solidFill>
                <a:latin typeface="Ink Free" panose="03080402000500000000" pitchFamily="66" charset="0"/>
              </a:rPr>
              <a:t> and </a:t>
            </a:r>
            <a:r>
              <a:rPr lang="en-US" sz="4400" b="1" dirty="0" err="1">
                <a:solidFill>
                  <a:schemeClr val="tx1"/>
                </a:solidFill>
                <a:latin typeface="Ink Free" panose="03080402000500000000" pitchFamily="66" charset="0"/>
              </a:rPr>
              <a:t>beforeAll</a:t>
            </a:r>
            <a:r>
              <a:rPr lang="en-US" sz="4400" b="1" dirty="0">
                <a:solidFill>
                  <a:schemeClr val="tx1"/>
                </a:solidFill>
                <a:latin typeface="Ink Free" panose="03080402000500000000" pitchFamily="66" charset="0"/>
              </a:rPr>
              <a:t>?</a:t>
            </a:r>
          </a:p>
        </p:txBody>
      </p:sp>
    </p:spTree>
    <p:extLst>
      <p:ext uri="{BB962C8B-B14F-4D97-AF65-F5344CB8AC3E}">
        <p14:creationId xmlns:p14="http://schemas.microsoft.com/office/powerpoint/2010/main" val="277220111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9490081" cy="2083039"/>
          </a:xfrm>
          <a:prstGeom prst="rect">
            <a:avLst/>
          </a:prstGeom>
        </p:spPr>
        <p:txBody>
          <a:bodyPr/>
          <a:lstStyle/>
          <a:p>
            <a:r>
              <a:rPr dirty="0"/>
              <a:t>Clear tests </a:t>
            </a:r>
            <a:r>
              <a:rPr lang="en-US" dirty="0"/>
              <a:t>help ensure that the bug is in the SUT, not in the test itself.</a:t>
            </a:r>
            <a:endParaRPr dirty="0"/>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63</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2722051506"/>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rPr dirty="0"/>
              <a:t>Good </a:t>
            </a:r>
            <a:r>
              <a:rPr lang="en-US" dirty="0"/>
              <a:t>T</a:t>
            </a:r>
            <a:r>
              <a:rPr dirty="0"/>
              <a:t>ests </a:t>
            </a:r>
            <a:r>
              <a:rPr lang="en-US" dirty="0"/>
              <a:t>produce informative data when they fail</a:t>
            </a:r>
            <a:endParaRPr dirty="0"/>
          </a:p>
        </p:txBody>
      </p:sp>
      <p:sp>
        <p:nvSpPr>
          <p:cNvPr id="304" name="Content Placeholder 2"/>
          <p:cNvSpPr txBox="1">
            <a:spLocks noGrp="1"/>
          </p:cNvSpPr>
          <p:nvPr>
            <p:ph type="body" sz="half" idx="1"/>
          </p:nvPr>
        </p:nvSpPr>
        <p:spPr>
          <a:xfrm>
            <a:off x="1676400" y="3000320"/>
            <a:ext cx="18669000" cy="2083039"/>
          </a:xfrm>
          <a:prstGeom prst="rect">
            <a:avLst/>
          </a:prstGeom>
        </p:spPr>
        <p:txBody>
          <a:bodyPr/>
          <a:lstStyle/>
          <a:p>
            <a:r>
              <a:rPr lang="en-US" dirty="0"/>
              <a:t>If this test fails, all you get is "expected: true; received: false"</a:t>
            </a:r>
          </a:p>
          <a:p>
            <a:r>
              <a:rPr lang="en-US" dirty="0"/>
              <a:t>Not very helpful!</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64</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25938977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rPr dirty="0"/>
              <a:t>Interact with SUT as a client of the SUT would:</a:t>
            </a:r>
          </a:p>
          <a:p>
            <a:pPr marL="914400" lvl="1" indent="-457200"/>
            <a:r>
              <a:rPr dirty="0"/>
              <a:t>Public methods </a:t>
            </a:r>
            <a:r>
              <a:rPr lang="en-US" dirty="0"/>
              <a:t>of</a:t>
            </a:r>
            <a:r>
              <a:rPr dirty="0"/>
              <a:t> classes</a:t>
            </a:r>
          </a:p>
          <a:p>
            <a:pPr marL="914400" lvl="1" indent="-457200"/>
            <a:r>
              <a:rPr dirty="0"/>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65</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88D0BF2-5F6C-E0D0-885D-8D31F1E1BD6E}"/>
              </a:ext>
            </a:extLst>
          </p:cNvPr>
          <p:cNvSpPr txBox="1"/>
          <p:nvPr/>
        </p:nvSpPr>
        <p:spPr>
          <a:xfrm>
            <a:off x="1969477" y="6630058"/>
            <a:ext cx="121920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initializeFromMap</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map</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ITiledMap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can't test this directly..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instead, test via </a:t>
            </a:r>
            <a:r>
              <a:rPr lang="en-US" b="0" dirty="0" err="1">
                <a:solidFill>
                  <a:srgbClr val="008000"/>
                </a:solidFill>
                <a:effectLst/>
                <a:latin typeface="Consolas" panose="020B0609020204030204" pitchFamily="49" charset="0"/>
              </a:rPr>
              <a:t>inititalizeFromMap</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Test 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6" name="Rectangle 5">
            <a:extLst>
              <a:ext uri="{FF2B5EF4-FFF2-40B4-BE49-F238E27FC236}">
                <a16:creationId xmlns:a16="http://schemas.microsoft.com/office/drawing/2014/main" id="{4D620261-66C8-DCFE-2C48-D1246828CBE1}"/>
              </a:ext>
            </a:extLst>
          </p:cNvPr>
          <p:cNvSpPr/>
          <p:nvPr/>
        </p:nvSpPr>
        <p:spPr>
          <a:xfrm>
            <a:off x="15826152" y="6857999"/>
            <a:ext cx="6881447" cy="334107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It might be tempting to make _</a:t>
            </a:r>
            <a:r>
              <a:rPr lang="en-US" sz="3600" b="1" dirty="0" err="1">
                <a:solidFill>
                  <a:schemeClr val="tx1"/>
                </a:solidFill>
                <a:latin typeface="Ink Free" panose="03080402000500000000" pitchFamily="66" charset="0"/>
              </a:rPr>
              <a:t>validateInteractables</a:t>
            </a:r>
            <a:r>
              <a:rPr lang="en-US" sz="3600" b="1" dirty="0">
                <a:solidFill>
                  <a:schemeClr val="tx1"/>
                </a:solidFill>
                <a:latin typeface="Ink Free" panose="03080402000500000000" pitchFamily="66" charset="0"/>
              </a:rPr>
              <a:t> public and test it directly: but that’s not how clients would call it!</a:t>
            </a:r>
          </a:p>
        </p:txBody>
      </p:sp>
    </p:spTree>
    <p:extLst>
      <p:ext uri="{BB962C8B-B14F-4D97-AF65-F5344CB8AC3E}">
        <p14:creationId xmlns:p14="http://schemas.microsoft.com/office/powerpoint/2010/main" val="90096985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858037" y="8501310"/>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a:t>
            </a:r>
            <a:endParaRPr lang="en-US" dirty="0"/>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569102" y="6833574"/>
            <a:ext cx="6881447" cy="26511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Jargon: these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13151</TotalTime>
  <Words>6953</Words>
  <Application>Microsoft Office PowerPoint</Application>
  <PresentationFormat>Custom</PresentationFormat>
  <Paragraphs>731</Paragraphs>
  <Slides>65</Slides>
  <Notes>53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65</vt:i4>
      </vt:variant>
    </vt:vector>
  </HeadingPairs>
  <TitlesOfParts>
    <vt:vector size="79" baseType="lpstr">
      <vt:lpstr>Andale Mono</vt:lpstr>
      <vt:lpstr>Arial</vt:lpstr>
      <vt:lpstr>Calibri</vt:lpstr>
      <vt:lpstr>Comic Sans MS</vt:lpstr>
      <vt:lpstr>Consolas</vt:lpstr>
      <vt:lpstr>Courier</vt:lpstr>
      <vt:lpstr>Gill Sans</vt:lpstr>
      <vt:lpstr>Helvetica</vt:lpstr>
      <vt:lpstr>Helvetica Neue</vt:lpstr>
      <vt:lpstr>Helvetica Neue Light</vt:lpstr>
      <vt:lpstr>Helvetica Neue Medium</vt:lpstr>
      <vt:lpstr>Ink Free</vt:lpstr>
      <vt:lpstr>Verdana</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Path Coverage is Exhaustive</vt:lpstr>
      <vt:lpstr>100% Coverage may be Impossible</vt:lpstr>
      <vt:lpstr>Smarter tools can rule out unreachable paths </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fail</vt:lpstr>
      <vt:lpstr>What about the other mutant?</vt:lpstr>
      <vt:lpstr>Here's one test that make the mutant fail</vt:lpstr>
      <vt:lpstr>Use Mutation Analysis While Writing Tests</vt:lpstr>
      <vt:lpstr>Undetected Mutants May Not Be Bugs</vt:lpstr>
      <vt:lpstr>Are mutants a Valid Substitute for Real Faults?  Probably yes.</vt:lpstr>
      <vt:lpstr>Activity: improving a test suite</vt:lpstr>
      <vt:lpstr>Review</vt:lpstr>
      <vt:lpstr>The Autograder Game:  Setup (Part 1)</vt:lpstr>
      <vt:lpstr>The Autograder Game:  Setup (Part 2)</vt:lpstr>
      <vt:lpstr>The Autograder Game: Play</vt:lpstr>
      <vt:lpstr>The Autograder Game: Your Winning Position</vt:lpstr>
      <vt:lpstr>The Autograder Game: Losing Position #1</vt:lpstr>
      <vt:lpstr>The Autograder Game: Losing Position #2</vt:lpstr>
      <vt:lpstr>Most tests are in AAA form: Assemble/Act/Assess</vt:lpstr>
      <vt:lpstr>A good test is self-contained</vt:lpstr>
      <vt:lpstr>Good Tests are Clear</vt:lpstr>
      <vt:lpstr>Good Tests produce informative data when they fail</vt:lpstr>
      <vt:lpstr>Good Tests Invoke Public APIs Only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7</cp:revision>
  <dcterms:modified xsi:type="dcterms:W3CDTF">2024-01-05T19:21:11Z</dcterms:modified>
</cp:coreProperties>
</file>